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 SemiBold"/>
      <p:regular r:id="rId22"/>
      <p:bold r:id="rId23"/>
      <p:italic r:id="rId24"/>
      <p:boldItalic r:id="rId25"/>
    </p:embeddedFont>
    <p:embeddedFont>
      <p:font typeface="Amatic SC"/>
      <p:regular r:id="rId26"/>
      <p:bold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Montserrat Black"/>
      <p:bold r:id="rId32"/>
      <p:boldItalic r:id="rId33"/>
    </p:embeddedFont>
    <p:embeddedFont>
      <p:font typeface="Lora SemiBold"/>
      <p:regular r:id="rId34"/>
      <p:bold r:id="rId35"/>
      <p:italic r:id="rId36"/>
      <p:boldItalic r:id="rId37"/>
    </p:embeddedFont>
    <p:embeddedFont>
      <p:font typeface="Lora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ora-italic.fntdata"/><Relationship Id="rId20" Type="http://schemas.openxmlformats.org/officeDocument/2006/relationships/slide" Target="slides/slide15.xml"/><Relationship Id="rId41" Type="http://schemas.openxmlformats.org/officeDocument/2006/relationships/font" Target="fonts/Lora-boldItalic.fntdata"/><Relationship Id="rId22" Type="http://schemas.openxmlformats.org/officeDocument/2006/relationships/font" Target="fonts/MontserratSemiBold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SemiBold-italic.fntdata"/><Relationship Id="rId23" Type="http://schemas.openxmlformats.org/officeDocument/2006/relationships/font" Target="fonts/Montserrat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maticSC-regular.fntdata"/><Relationship Id="rId25" Type="http://schemas.openxmlformats.org/officeDocument/2006/relationships/font" Target="fonts/MontserratSemiBold-boldItalic.fntdata"/><Relationship Id="rId28" Type="http://schemas.openxmlformats.org/officeDocument/2006/relationships/font" Target="fonts/Montserrat-regular.fntdata"/><Relationship Id="rId27" Type="http://schemas.openxmlformats.org/officeDocument/2006/relationships/font" Target="fonts/AmaticS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Black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Black-bold.fntdata"/><Relationship Id="rId13" Type="http://schemas.openxmlformats.org/officeDocument/2006/relationships/slide" Target="slides/slide8.xml"/><Relationship Id="rId35" Type="http://schemas.openxmlformats.org/officeDocument/2006/relationships/font" Target="fonts/LoraSemiBold-bold.fntdata"/><Relationship Id="rId12" Type="http://schemas.openxmlformats.org/officeDocument/2006/relationships/slide" Target="slides/slide7.xml"/><Relationship Id="rId34" Type="http://schemas.openxmlformats.org/officeDocument/2006/relationships/font" Target="fonts/Lora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Lora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Lora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Lora-bold.fntdata"/><Relationship Id="rId16" Type="http://schemas.openxmlformats.org/officeDocument/2006/relationships/slide" Target="slides/slide11.xml"/><Relationship Id="rId38" Type="http://schemas.openxmlformats.org/officeDocument/2006/relationships/font" Target="fonts/Lora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d95f9ee6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d95f9ee6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e3b99ad75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e3b99ad7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d95f9ee6a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d95f9ee6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e3b99ad7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e3b99ad7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d95f9ee6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d95f9ee6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e3b99ad7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0e3b99ad7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e3b99ad7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e3b99ad7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d95f9ee6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d95f9ee6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e3b99a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e3b99a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d95f9ee6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d95f9ee6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e3b99ad7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e3b99ad7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e3b99ad7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e3b99ad7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d95f9ee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d95f9ee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e3b99ad75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e3b99ad7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d95f9ee6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d95f9ee6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CFE2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ora SemiBold"/>
              <a:buNone/>
              <a:defRPr sz="3400">
                <a:solidFill>
                  <a:schemeClr val="dk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"/>
              <a:buChar char="●"/>
              <a:defRPr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○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■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○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■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○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■"/>
              <a:defRPr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4.jpg"/><Relationship Id="rId5" Type="http://schemas.openxmlformats.org/officeDocument/2006/relationships/image" Target="../media/image4.jp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 rot="-683484">
            <a:off x="302718" y="1036562"/>
            <a:ext cx="2321311" cy="296020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 rot="-1027268">
            <a:off x="810174" y="1100470"/>
            <a:ext cx="2850178" cy="2510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Lora"/>
              </a:rPr>
              <a:t>Iron Man Team 2</a:t>
            </a: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455750" y="1367775"/>
            <a:ext cx="6232500" cy="22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1C4587"/>
                </a:solidFill>
              </a:rPr>
              <a:t>How do we interact with music?</a:t>
            </a:r>
            <a:endParaRPr b="1" sz="6000"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Gus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“I started learning guitar recently using an </a:t>
            </a:r>
            <a:r>
              <a:rPr b="1" lang="en" sz="2300"/>
              <a:t>app to learn</a:t>
            </a:r>
            <a:r>
              <a:rPr lang="en" sz="2300"/>
              <a:t>. It seemed good for someone that has never played an instrument, but there is </a:t>
            </a:r>
            <a:r>
              <a:rPr b="1" lang="en" sz="2300"/>
              <a:t>no option to speed up the pace</a:t>
            </a:r>
            <a:r>
              <a:rPr lang="en" sz="2300"/>
              <a:t>.”</a:t>
            </a:r>
            <a:endParaRPr sz="3400"/>
          </a:p>
        </p:txBody>
      </p:sp>
      <p:pic>
        <p:nvPicPr>
          <p:cNvPr id="160" name="Google Shape;160;p22"/>
          <p:cNvPicPr preferRelativeResize="0"/>
          <p:nvPr/>
        </p:nvPicPr>
        <p:blipFill rotWithShape="1">
          <a:blip r:embed="rId3">
            <a:alphaModFix/>
          </a:blip>
          <a:srcRect b="25400" l="3218" r="3227" t="0"/>
          <a:stretch/>
        </p:blipFill>
        <p:spPr>
          <a:xfrm>
            <a:off x="406075" y="1476035"/>
            <a:ext cx="2651700" cy="2643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/>
          <p:nvPr/>
        </p:nvSpPr>
        <p:spPr>
          <a:xfrm>
            <a:off x="397825" y="3863050"/>
            <a:ext cx="2727600" cy="723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Gus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College senior, avid creator and consumer of music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985" y="89238"/>
            <a:ext cx="6620026" cy="49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b="54216" l="65672" r="0" t="0"/>
          <a:stretch/>
        </p:blipFill>
        <p:spPr>
          <a:xfrm>
            <a:off x="435775" y="1471675"/>
            <a:ext cx="2651700" cy="265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Sauren</a:t>
            </a:r>
            <a:endParaRPr/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“I’ve been getting into </a:t>
            </a:r>
            <a:r>
              <a:rPr b="1" lang="en" sz="2300"/>
              <a:t>‘slowed + reverb’ music</a:t>
            </a:r>
            <a:r>
              <a:rPr lang="en" sz="2300"/>
              <a:t> of popular songs when I study, which is on </a:t>
            </a:r>
            <a:r>
              <a:rPr b="1" lang="en" sz="2300"/>
              <a:t>YouTube, not Spotify</a:t>
            </a:r>
            <a:r>
              <a:rPr lang="en" sz="2300"/>
              <a:t>.”</a:t>
            </a:r>
            <a:endParaRPr sz="3400"/>
          </a:p>
        </p:txBody>
      </p:sp>
      <p:sp>
        <p:nvSpPr>
          <p:cNvPr id="174" name="Google Shape;174;p24"/>
          <p:cNvSpPr txBox="1"/>
          <p:nvPr/>
        </p:nvSpPr>
        <p:spPr>
          <a:xfrm>
            <a:off x="397825" y="3863050"/>
            <a:ext cx="2727600" cy="723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Sauren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Masters student, metalhead, drummer, 8hrs of music per day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/>
          <p:nvPr/>
        </p:nvSpPr>
        <p:spPr>
          <a:xfrm>
            <a:off x="140000" y="737525"/>
            <a:ext cx="2841300" cy="4130700"/>
          </a:xfrm>
          <a:prstGeom prst="flowChartAlternateProcess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/>
          <p:nvPr/>
        </p:nvSpPr>
        <p:spPr>
          <a:xfrm>
            <a:off x="3128850" y="737525"/>
            <a:ext cx="2841300" cy="4130700"/>
          </a:xfrm>
          <a:prstGeom prst="flowChartAlternateProcess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/>
          <p:nvPr/>
        </p:nvSpPr>
        <p:spPr>
          <a:xfrm>
            <a:off x="6193900" y="737525"/>
            <a:ext cx="2841300" cy="4130700"/>
          </a:xfrm>
          <a:prstGeom prst="flowChartAlternateProcess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 txBox="1"/>
          <p:nvPr/>
        </p:nvSpPr>
        <p:spPr>
          <a:xfrm>
            <a:off x="3205050" y="180425"/>
            <a:ext cx="239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Lora SemiBold"/>
                <a:ea typeface="Lora SemiBold"/>
                <a:cs typeface="Lora SemiBold"/>
                <a:sym typeface="Lora SemiBold"/>
              </a:rPr>
              <a:t>POV</a:t>
            </a:r>
            <a:endParaRPr sz="2600"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933000" y="1397025"/>
            <a:ext cx="1490700" cy="853600"/>
          </a:xfrm>
          <a:prstGeom prst="flowChartProcess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1214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Gus, a musical creator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5"/>
          <p:cNvSpPr/>
          <p:nvPr/>
        </p:nvSpPr>
        <p:spPr>
          <a:xfrm>
            <a:off x="492450" y="2516325"/>
            <a:ext cx="1814025" cy="853600"/>
          </a:xfrm>
          <a:prstGeom prst="flowChartProcess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Emily, a playlist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connoisseur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5"/>
          <p:cNvSpPr/>
          <p:nvPr/>
        </p:nvSpPr>
        <p:spPr>
          <a:xfrm>
            <a:off x="851000" y="3767475"/>
            <a:ext cx="1572700" cy="853600"/>
          </a:xfrm>
          <a:prstGeom prst="flowChartProcess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Sauren, a Metalhead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25"/>
          <p:cNvSpPr/>
          <p:nvPr/>
        </p:nvSpPr>
        <p:spPr>
          <a:xfrm>
            <a:off x="3616601" y="1353038"/>
            <a:ext cx="1718126" cy="941559"/>
          </a:xfrm>
          <a:prstGeom prst="flowChartProcess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 didn’t have control over his learning experience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5"/>
          <p:cNvSpPr/>
          <p:nvPr/>
        </p:nvSpPr>
        <p:spPr>
          <a:xfrm>
            <a:off x="3854214" y="2442248"/>
            <a:ext cx="1718126" cy="941559"/>
          </a:xfrm>
          <a:prstGeom prst="flowChartProcess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She seeks playlists made by strangers</a:t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3616602" y="3561641"/>
            <a:ext cx="1718126" cy="941559"/>
          </a:xfrm>
          <a:prstGeom prst="flowChartProcess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His music taste swings dramatically when he is alone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6792532" y="1420775"/>
            <a:ext cx="1813168" cy="898485"/>
          </a:xfrm>
          <a:prstGeom prst="flowChartProcess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Put learning in the hands of the musician with adaptive assistance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6568232" y="2531876"/>
            <a:ext cx="1813168" cy="898485"/>
          </a:xfrm>
          <a:prstGeom prst="flowChartProcess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Connect people to playlists of other users in a social way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6868350" y="3642965"/>
            <a:ext cx="1813168" cy="898485"/>
          </a:xfrm>
          <a:prstGeom prst="flowChartProcess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Help listeners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seamlessly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cater listening to their environment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" name="Google Shape;192;p25"/>
          <p:cNvCxnSpPr>
            <a:stCxn id="183" idx="3"/>
            <a:endCxn id="186" idx="1"/>
          </p:cNvCxnSpPr>
          <p:nvPr/>
        </p:nvCxnSpPr>
        <p:spPr>
          <a:xfrm>
            <a:off x="2423700" y="1823825"/>
            <a:ext cx="119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25"/>
          <p:cNvCxnSpPr>
            <a:stCxn id="184" idx="3"/>
            <a:endCxn id="187" idx="1"/>
          </p:cNvCxnSpPr>
          <p:nvPr/>
        </p:nvCxnSpPr>
        <p:spPr>
          <a:xfrm flipH="1" rot="10800000">
            <a:off x="2306475" y="2913125"/>
            <a:ext cx="1547700" cy="3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5"/>
          <p:cNvCxnSpPr>
            <a:stCxn id="185" idx="3"/>
            <a:endCxn id="188" idx="1"/>
          </p:cNvCxnSpPr>
          <p:nvPr/>
        </p:nvCxnSpPr>
        <p:spPr>
          <a:xfrm flipH="1" rot="10800000">
            <a:off x="2423700" y="4032275"/>
            <a:ext cx="1192800" cy="1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5"/>
          <p:cNvSpPr txBox="1"/>
          <p:nvPr/>
        </p:nvSpPr>
        <p:spPr>
          <a:xfrm>
            <a:off x="1118188" y="863075"/>
            <a:ext cx="10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met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205051" y="805175"/>
            <a:ext cx="25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were amazed to realize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6194725" y="805175"/>
            <a:ext cx="239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would be game changing to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8" name="Google Shape;198;p25"/>
          <p:cNvCxnSpPr>
            <a:stCxn id="186" idx="3"/>
            <a:endCxn id="189" idx="1"/>
          </p:cNvCxnSpPr>
          <p:nvPr/>
        </p:nvCxnSpPr>
        <p:spPr>
          <a:xfrm>
            <a:off x="5334727" y="1823817"/>
            <a:ext cx="1457700" cy="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5"/>
          <p:cNvCxnSpPr>
            <a:stCxn id="187" idx="3"/>
            <a:endCxn id="190" idx="1"/>
          </p:cNvCxnSpPr>
          <p:nvPr/>
        </p:nvCxnSpPr>
        <p:spPr>
          <a:xfrm>
            <a:off x="5572339" y="2913027"/>
            <a:ext cx="996000" cy="6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5"/>
          <p:cNvCxnSpPr>
            <a:endCxn id="191" idx="1"/>
          </p:cNvCxnSpPr>
          <p:nvPr/>
        </p:nvCxnSpPr>
        <p:spPr>
          <a:xfrm>
            <a:off x="5242050" y="4032508"/>
            <a:ext cx="1626300" cy="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549725" y="1410850"/>
            <a:ext cx="2768700" cy="142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 asked how people interact with music in their daily lives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3523650" y="1296125"/>
            <a:ext cx="2460000" cy="14208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 learned that there is a diverse set of musical needs across different people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311700" y="3059675"/>
            <a:ext cx="2768700" cy="1420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Personalizing how to engage with and seek music was a common idea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3302750" y="3318925"/>
            <a:ext cx="2768700" cy="14208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Listeners and creators all want control over their music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6406600" y="1410850"/>
            <a:ext cx="2543100" cy="14208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 found that control is an important part of any music experience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26"/>
          <p:cNvSpPr/>
          <p:nvPr/>
        </p:nvSpPr>
        <p:spPr>
          <a:xfrm>
            <a:off x="6293800" y="3124400"/>
            <a:ext cx="2768700" cy="14208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some, a lack of control is important. To others,  more control is desirable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/>
          <p:nvPr/>
        </p:nvSpPr>
        <p:spPr>
          <a:xfrm>
            <a:off x="93250" y="614250"/>
            <a:ext cx="8173118" cy="4529250"/>
          </a:xfrm>
          <a:custGeom>
            <a:rect b="b" l="l" r="r" t="t"/>
            <a:pathLst>
              <a:path extrusionOk="0" h="181170" w="288268">
                <a:moveTo>
                  <a:pt x="0" y="148206"/>
                </a:moveTo>
                <a:cubicBezTo>
                  <a:pt x="27523" y="144452"/>
                  <a:pt x="55924" y="130981"/>
                  <a:pt x="74003" y="109892"/>
                </a:cubicBezTo>
                <a:cubicBezTo>
                  <a:pt x="79881" y="103035"/>
                  <a:pt x="85317" y="95367"/>
                  <a:pt x="88174" y="86799"/>
                </a:cubicBezTo>
                <a:cubicBezTo>
                  <a:pt x="88805" y="84906"/>
                  <a:pt x="91160" y="82436"/>
                  <a:pt x="89749" y="81025"/>
                </a:cubicBezTo>
                <a:cubicBezTo>
                  <a:pt x="88848" y="80124"/>
                  <a:pt x="87258" y="81602"/>
                  <a:pt x="86075" y="82075"/>
                </a:cubicBezTo>
                <a:cubicBezTo>
                  <a:pt x="83639" y="83050"/>
                  <a:pt x="80000" y="86123"/>
                  <a:pt x="81351" y="88373"/>
                </a:cubicBezTo>
                <a:cubicBezTo>
                  <a:pt x="83730" y="92336"/>
                  <a:pt x="88957" y="94005"/>
                  <a:pt x="93423" y="95196"/>
                </a:cubicBezTo>
                <a:cubicBezTo>
                  <a:pt x="105855" y="98511"/>
                  <a:pt x="119703" y="93078"/>
                  <a:pt x="131211" y="87324"/>
                </a:cubicBezTo>
                <a:cubicBezTo>
                  <a:pt x="144535" y="80662"/>
                  <a:pt x="159538" y="74573"/>
                  <a:pt x="168476" y="62656"/>
                </a:cubicBezTo>
                <a:cubicBezTo>
                  <a:pt x="181143" y="45767"/>
                  <a:pt x="187395" y="22804"/>
                  <a:pt x="204690" y="10696"/>
                </a:cubicBezTo>
                <a:cubicBezTo>
                  <a:pt x="212478" y="5244"/>
                  <a:pt x="227789" y="8740"/>
                  <a:pt x="232507" y="16994"/>
                </a:cubicBezTo>
                <a:cubicBezTo>
                  <a:pt x="236832" y="24561"/>
                  <a:pt x="235625" y="34145"/>
                  <a:pt x="237231" y="42712"/>
                </a:cubicBezTo>
                <a:cubicBezTo>
                  <a:pt x="237598" y="44672"/>
                  <a:pt x="237021" y="47593"/>
                  <a:pt x="238805" y="48485"/>
                </a:cubicBezTo>
                <a:cubicBezTo>
                  <a:pt x="244559" y="51362"/>
                  <a:pt x="250896" y="44014"/>
                  <a:pt x="256650" y="41137"/>
                </a:cubicBezTo>
                <a:cubicBezTo>
                  <a:pt x="270061" y="34432"/>
                  <a:pt x="283959" y="22312"/>
                  <a:pt x="286566" y="7547"/>
                </a:cubicBezTo>
                <a:cubicBezTo>
                  <a:pt x="286996" y="5110"/>
                  <a:pt x="289366" y="1949"/>
                  <a:pt x="287616" y="199"/>
                </a:cubicBezTo>
                <a:cubicBezTo>
                  <a:pt x="286824" y="-593"/>
                  <a:pt x="285870" y="1760"/>
                  <a:pt x="285516" y="2823"/>
                </a:cubicBezTo>
                <a:cubicBezTo>
                  <a:pt x="283748" y="8126"/>
                  <a:pt x="281535" y="13274"/>
                  <a:pt x="279743" y="18569"/>
                </a:cubicBezTo>
                <a:cubicBezTo>
                  <a:pt x="275592" y="30832"/>
                  <a:pt x="275917" y="30938"/>
                  <a:pt x="271870" y="43236"/>
                </a:cubicBezTo>
                <a:cubicBezTo>
                  <a:pt x="269094" y="51671"/>
                  <a:pt x="268556" y="51499"/>
                  <a:pt x="266097" y="60032"/>
                </a:cubicBezTo>
                <a:cubicBezTo>
                  <a:pt x="258842" y="85211"/>
                  <a:pt x="259165" y="112015"/>
                  <a:pt x="254026" y="137709"/>
                </a:cubicBezTo>
                <a:cubicBezTo>
                  <a:pt x="251920" y="148241"/>
                  <a:pt x="249043" y="158618"/>
                  <a:pt x="247203" y="169200"/>
                </a:cubicBezTo>
                <a:cubicBezTo>
                  <a:pt x="246567" y="172856"/>
                  <a:pt x="242081" y="179130"/>
                  <a:pt x="245628" y="180221"/>
                </a:cubicBezTo>
                <a:cubicBezTo>
                  <a:pt x="254679" y="183006"/>
                  <a:pt x="264975" y="178683"/>
                  <a:pt x="273445" y="17444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Google Shape;21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Steps…</a:t>
            </a:r>
            <a:endParaRPr/>
          </a:p>
        </p:txBody>
      </p:sp>
      <p:sp>
        <p:nvSpPr>
          <p:cNvPr id="218" name="Google Shape;218;p27"/>
          <p:cNvSpPr/>
          <p:nvPr/>
        </p:nvSpPr>
        <p:spPr>
          <a:xfrm>
            <a:off x="421275" y="1198225"/>
            <a:ext cx="2381100" cy="1486500"/>
          </a:xfrm>
          <a:prstGeom prst="foldedCorner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Pinpoint Generative Conclusions from Interviews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7"/>
          <p:cNvSpPr/>
          <p:nvPr/>
        </p:nvSpPr>
        <p:spPr>
          <a:xfrm>
            <a:off x="3138125" y="1434425"/>
            <a:ext cx="2381100" cy="1486500"/>
          </a:xfrm>
          <a:prstGeom prst="foldedCorner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Select broader base of interviewees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1592000" y="3337625"/>
            <a:ext cx="2381100" cy="1486500"/>
          </a:xfrm>
          <a:prstGeom prst="foldedCorner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Attack specific pillar of interest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4828800" y="3114825"/>
            <a:ext cx="2381100" cy="1486500"/>
          </a:xfrm>
          <a:prstGeom prst="foldedCorner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Prototyping + HMW statements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27"/>
          <p:cNvSpPr/>
          <p:nvPr/>
        </p:nvSpPr>
        <p:spPr>
          <a:xfrm>
            <a:off x="6019075" y="1198225"/>
            <a:ext cx="2381100" cy="1486500"/>
          </a:xfrm>
          <a:prstGeom prst="foldedCorner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Supplement with additional, more targeted interviews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/>
          <p:nvPr/>
        </p:nvSpPr>
        <p:spPr>
          <a:xfrm rot="315594">
            <a:off x="1569540" y="1122957"/>
            <a:ext cx="6188555" cy="2551670"/>
          </a:xfrm>
          <a:prstGeom prst="flowChartPunchedTape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8"/>
          <p:cNvSpPr txBox="1"/>
          <p:nvPr/>
        </p:nvSpPr>
        <p:spPr>
          <a:xfrm>
            <a:off x="3011697" y="1772850"/>
            <a:ext cx="3590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Amatic SC"/>
                <a:ea typeface="Amatic SC"/>
                <a:cs typeface="Amatic SC"/>
                <a:sym typeface="Amatic SC"/>
              </a:rPr>
              <a:t>Thank You!!</a:t>
            </a:r>
            <a:endParaRPr b="1" sz="72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29" name="Google Shape;229;p28"/>
          <p:cNvSpPr/>
          <p:nvPr/>
        </p:nvSpPr>
        <p:spPr>
          <a:xfrm rot="1857798">
            <a:off x="2403206" y="1076664"/>
            <a:ext cx="724528" cy="547545"/>
          </a:xfrm>
          <a:prstGeom prst="flowChartDecision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2C4C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60388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Sebastian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426363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Connor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12201" l="0" r="0" t="12201"/>
          <a:stretch/>
        </p:blipFill>
        <p:spPr>
          <a:xfrm>
            <a:off x="2681525" y="1546272"/>
            <a:ext cx="1638300" cy="163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16616" r="16623" t="0"/>
          <a:stretch/>
        </p:blipFill>
        <p:spPr>
          <a:xfrm>
            <a:off x="4835853" y="1546271"/>
            <a:ext cx="1638300" cy="1638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580712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Corbin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6735012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Steven</a:t>
            </a:r>
            <a:endParaRPr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b="9" l="0" r="0" t="9"/>
          <a:stretch/>
        </p:blipFill>
        <p:spPr>
          <a:xfrm>
            <a:off x="527200" y="1546278"/>
            <a:ext cx="1638300" cy="163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6">
            <a:alphaModFix/>
          </a:blip>
          <a:srcRect b="24998" l="6732" r="6732" t="27247"/>
          <a:stretch/>
        </p:blipFill>
        <p:spPr>
          <a:xfrm>
            <a:off x="6990175" y="1546275"/>
            <a:ext cx="1638300" cy="1638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0" y="160875"/>
            <a:ext cx="6684300" cy="4299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Domains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250225" y="2848000"/>
            <a:ext cx="123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Interests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789300" y="1737275"/>
            <a:ext cx="123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Music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1723550" y="3526325"/>
            <a:ext cx="123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Sports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604675" y="129397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Consumption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538375" y="302632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Collaboration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262600" y="274147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Learning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" name="Google Shape;82;p15"/>
          <p:cNvCxnSpPr>
            <a:stCxn id="76" idx="0"/>
            <a:endCxn id="77" idx="1"/>
          </p:cNvCxnSpPr>
          <p:nvPr/>
        </p:nvCxnSpPr>
        <p:spPr>
          <a:xfrm rot="-5400000">
            <a:off x="888925" y="1947700"/>
            <a:ext cx="879900" cy="9207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5"/>
          <p:cNvCxnSpPr>
            <a:stCxn id="76" idx="2"/>
            <a:endCxn id="78" idx="1"/>
          </p:cNvCxnSpPr>
          <p:nvPr/>
        </p:nvCxnSpPr>
        <p:spPr>
          <a:xfrm flipH="1" rot="-5400000">
            <a:off x="1072225" y="3106000"/>
            <a:ext cx="447600" cy="8550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5"/>
          <p:cNvCxnSpPr>
            <a:endCxn id="79" idx="1"/>
          </p:cNvCxnSpPr>
          <p:nvPr/>
        </p:nvCxnSpPr>
        <p:spPr>
          <a:xfrm flipH="1" rot="10800000">
            <a:off x="2710075" y="1524825"/>
            <a:ext cx="894600" cy="324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/>
          <p:cNvCxnSpPr>
            <a:stCxn id="77" idx="2"/>
            <a:endCxn id="81" idx="1"/>
          </p:cNvCxnSpPr>
          <p:nvPr/>
        </p:nvCxnSpPr>
        <p:spPr>
          <a:xfrm flipH="1" rot="-5400000">
            <a:off x="2448400" y="2158175"/>
            <a:ext cx="773400" cy="8550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5"/>
          <p:cNvCxnSpPr>
            <a:endCxn id="80" idx="1"/>
          </p:cNvCxnSpPr>
          <p:nvPr/>
        </p:nvCxnSpPr>
        <p:spPr>
          <a:xfrm>
            <a:off x="4591275" y="2960775"/>
            <a:ext cx="947100" cy="29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5"/>
          <p:cNvSpPr txBox="1"/>
          <p:nvPr/>
        </p:nvSpPr>
        <p:spPr>
          <a:xfrm>
            <a:off x="5538375" y="411822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Practice Habits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" name="Google Shape;88;p15"/>
          <p:cNvCxnSpPr>
            <a:stCxn id="81" idx="2"/>
            <a:endCxn id="87" idx="1"/>
          </p:cNvCxnSpPr>
          <p:nvPr/>
        </p:nvCxnSpPr>
        <p:spPr>
          <a:xfrm flipH="1" rot="-5400000">
            <a:off x="4314250" y="3125025"/>
            <a:ext cx="1146000" cy="13023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5"/>
          <p:cNvSpPr txBox="1"/>
          <p:nvPr/>
        </p:nvSpPr>
        <p:spPr>
          <a:xfrm>
            <a:off x="6064575" y="77677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Social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6064575" y="145597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Discovery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6064575" y="2079675"/>
            <a:ext cx="19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Medium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" name="Google Shape;92;p15"/>
          <p:cNvCxnSpPr>
            <a:endCxn id="89" idx="1"/>
          </p:cNvCxnSpPr>
          <p:nvPr/>
        </p:nvCxnSpPr>
        <p:spPr>
          <a:xfrm flipH="1" rot="10800000">
            <a:off x="5064675" y="1007625"/>
            <a:ext cx="999900" cy="3876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5"/>
          <p:cNvCxnSpPr>
            <a:stCxn id="79" idx="3"/>
            <a:endCxn id="90" idx="1"/>
          </p:cNvCxnSpPr>
          <p:nvPr/>
        </p:nvCxnSpPr>
        <p:spPr>
          <a:xfrm>
            <a:off x="5551675" y="1524825"/>
            <a:ext cx="513000" cy="162000"/>
          </a:xfrm>
          <a:prstGeom prst="curvedConnector3">
            <a:avLst>
              <a:gd fmla="val 4999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5"/>
          <p:cNvCxnSpPr>
            <a:endCxn id="91" idx="1"/>
          </p:cNvCxnSpPr>
          <p:nvPr/>
        </p:nvCxnSpPr>
        <p:spPr>
          <a:xfrm>
            <a:off x="5288475" y="1776825"/>
            <a:ext cx="776100" cy="533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 Selection</a:t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704650" y="1205175"/>
            <a:ext cx="2011800" cy="2011800"/>
          </a:xfrm>
          <a:prstGeom prst="teardrop">
            <a:avLst>
              <a:gd fmla="val 100000" name="adj"/>
            </a:avLst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Different level of musical ability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2716458" y="2398630"/>
            <a:ext cx="2011800" cy="2011800"/>
          </a:xfrm>
          <a:prstGeom prst="teardrop">
            <a:avLst>
              <a:gd fmla="val 100000" name="adj"/>
            </a:avLst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Diversity of Listening habits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4957278" y="941525"/>
            <a:ext cx="2011800" cy="2011800"/>
          </a:xfrm>
          <a:prstGeom prst="teardrop">
            <a:avLst>
              <a:gd fmla="val 100000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Relevant Age Group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790308" y="2495555"/>
            <a:ext cx="2011800" cy="2011800"/>
          </a:xfrm>
          <a:prstGeom prst="teardrop">
            <a:avLst>
              <a:gd fmla="val 10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Not limited to Stanford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171250" y="3540150"/>
            <a:ext cx="2011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*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Need to improve age diversity, education diversity, and reduce familiarity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1290344" y="3591800"/>
            <a:ext cx="11502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Gus</a:t>
            </a:r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3211663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Emily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5911712" y="3591788"/>
            <a:ext cx="214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Sauren</a:t>
            </a:r>
            <a:endParaRPr/>
          </a:p>
        </p:txBody>
      </p:sp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Participants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625" y="1322525"/>
            <a:ext cx="2269274" cy="226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7099" y="1170125"/>
            <a:ext cx="2269274" cy="226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5349" y="1170125"/>
            <a:ext cx="2054954" cy="226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825663" y="4206700"/>
            <a:ext cx="180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Avid Creator and Consumer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298525" y="4249100"/>
            <a:ext cx="197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Playlist Enthusiast Music + Exercise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6085400" y="4206700"/>
            <a:ext cx="180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Drummer and Metalhead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1583250" y="2150850"/>
            <a:ext cx="586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Montserrat SemiBold"/>
                <a:ea typeface="Montserrat SemiBold"/>
                <a:cs typeface="Montserrat SemiBold"/>
                <a:sym typeface="Montserrat SemiBold"/>
              </a:rPr>
              <a:t>f</a:t>
            </a:r>
            <a:r>
              <a:rPr lang="en" sz="4800">
                <a:latin typeface="Montserrat SemiBold"/>
                <a:ea typeface="Montserrat SemiBold"/>
                <a:cs typeface="Montserrat SemiBold"/>
                <a:sym typeface="Montserrat SemiBold"/>
              </a:rPr>
              <a:t>indings</a:t>
            </a:r>
            <a:endParaRPr sz="48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4" name="Google Shape;124;p18"/>
          <p:cNvSpPr/>
          <p:nvPr/>
        </p:nvSpPr>
        <p:spPr>
          <a:xfrm rot="10800000">
            <a:off x="1583250" y="1773025"/>
            <a:ext cx="1343700" cy="1691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6217050" y="1773025"/>
            <a:ext cx="1343700" cy="16914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11700" y="1152475"/>
            <a:ext cx="647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Restricted by ongoing </a:t>
            </a:r>
            <a:r>
              <a:rPr lang="en"/>
              <a:t>pandemic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Mix of zoom and in person interviews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Baseline questions, but focus on flow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Let the subject lead the conversation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Found subjects through personal connections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MICROPHONE TRANSPARENT IMAGE PNG - Universal Renders" id="132" name="Google Shape;132;p19"/>
          <p:cNvPicPr preferRelativeResize="0"/>
          <p:nvPr/>
        </p:nvPicPr>
        <p:blipFill rotWithShape="1">
          <a:blip r:embed="rId3">
            <a:alphaModFix/>
          </a:blip>
          <a:srcRect b="0" l="10195" r="11317" t="0"/>
          <a:stretch/>
        </p:blipFill>
        <p:spPr>
          <a:xfrm>
            <a:off x="6603925" y="1233475"/>
            <a:ext cx="2025900" cy="1714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 b="0" l="14548" r="14555" t="0"/>
          <a:stretch/>
        </p:blipFill>
        <p:spPr>
          <a:xfrm>
            <a:off x="5453375" y="3163725"/>
            <a:ext cx="2025900" cy="1714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/>
        </p:nvSpPr>
        <p:spPr>
          <a:xfrm>
            <a:off x="528717" y="691924"/>
            <a:ext cx="7782300" cy="41727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3639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59">
                <a:latin typeface="Lora"/>
                <a:ea typeface="Lora"/>
                <a:cs typeface="Lora"/>
                <a:sym typeface="Lora"/>
              </a:rPr>
              <a:t>Guiding Questions</a:t>
            </a:r>
            <a:endParaRPr b="1" sz="3359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0" name="Google Shape;140;p20"/>
          <p:cNvSpPr txBox="1"/>
          <p:nvPr>
            <p:ph type="title"/>
          </p:nvPr>
        </p:nvSpPr>
        <p:spPr>
          <a:xfrm>
            <a:off x="1244375" y="1744713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How do you socialize musically?</a:t>
            </a:r>
            <a:endParaRPr b="1"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1" name="Google Shape;141;p20"/>
          <p:cNvSpPr txBox="1"/>
          <p:nvPr>
            <p:ph type="title"/>
          </p:nvPr>
        </p:nvSpPr>
        <p:spPr>
          <a:xfrm>
            <a:off x="833825" y="2702500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How do you discover new music?</a:t>
            </a:r>
            <a:endParaRPr b="1" sz="18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4143625" y="21407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How much do you listen?</a:t>
            </a:r>
            <a:endParaRPr b="1" sz="18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3" name="Google Shape;143;p20"/>
          <p:cNvSpPr txBox="1"/>
          <p:nvPr>
            <p:ph type="title"/>
          </p:nvPr>
        </p:nvSpPr>
        <p:spPr>
          <a:xfrm>
            <a:off x="3680125" y="10177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How do you consume music?</a:t>
            </a:r>
            <a:endParaRPr b="1" sz="18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4" name="Google Shape;144;p20"/>
          <p:cNvSpPr txBox="1"/>
          <p:nvPr>
            <p:ph type="title"/>
          </p:nvPr>
        </p:nvSpPr>
        <p:spPr>
          <a:xfrm>
            <a:off x="3939900" y="3206450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Do you play an instrument?</a:t>
            </a:r>
            <a:endParaRPr b="1" sz="18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5" name="Google Shape;145;p20"/>
          <p:cNvSpPr txBox="1"/>
          <p:nvPr>
            <p:ph type="title"/>
          </p:nvPr>
        </p:nvSpPr>
        <p:spPr>
          <a:xfrm>
            <a:off x="1515725" y="3779150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What affects your listening </a:t>
            </a: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habits</a:t>
            </a:r>
            <a:r>
              <a:rPr b="1" lang="en" sz="180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?</a:t>
            </a:r>
            <a:endParaRPr b="1" sz="180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</a:t>
            </a:r>
            <a:endParaRPr/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311700" y="1051925"/>
            <a:ext cx="51612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“I like going to the gym and </a:t>
            </a:r>
            <a:r>
              <a:rPr b="1" lang="en"/>
              <a:t>finding playlists</a:t>
            </a:r>
            <a:r>
              <a:rPr lang="en"/>
              <a:t> to set me in the mood–like ‘hype gym’ or ‘power workout’. I like to find a certain type of music to play that </a:t>
            </a:r>
            <a:r>
              <a:rPr b="1" lang="en"/>
              <a:t>fits the vibes</a:t>
            </a:r>
            <a:r>
              <a:rPr lang="en"/>
              <a:t> </a:t>
            </a:r>
            <a:r>
              <a:rPr b="1" lang="en"/>
              <a:t>when I’m on aux</a:t>
            </a:r>
            <a:r>
              <a:rPr lang="en"/>
              <a:t>.</a:t>
            </a:r>
            <a:r>
              <a:rPr lang="en"/>
              <a:t>”</a:t>
            </a:r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0" l="347" r="347" t="0"/>
          <a:stretch/>
        </p:blipFill>
        <p:spPr>
          <a:xfrm>
            <a:off x="5695200" y="1077775"/>
            <a:ext cx="3144000" cy="3155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5933100" y="4066725"/>
            <a:ext cx="2668200" cy="56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 Black"/>
                <a:ea typeface="Montserrat Black"/>
                <a:cs typeface="Montserrat Black"/>
                <a:sym typeface="Montserrat Black"/>
              </a:rPr>
              <a:t>Emily</a:t>
            </a:r>
            <a:endParaRPr sz="1500"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College junior, Playlist Enthusiast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